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9" r:id="rId1"/>
  </p:sldMasterIdLst>
  <p:notesMasterIdLst>
    <p:notesMasterId r:id="rId17"/>
  </p:notesMasterIdLst>
  <p:sldIdLst>
    <p:sldId id="256" r:id="rId2"/>
    <p:sldId id="258" r:id="rId3"/>
    <p:sldId id="259" r:id="rId4"/>
    <p:sldId id="261" r:id="rId5"/>
    <p:sldId id="260" r:id="rId6"/>
    <p:sldId id="262" r:id="rId7"/>
    <p:sldId id="266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  <p:clrMru>
    <a:srgbClr val="000000"/>
    <a:srgbClr val="DAE4F2"/>
    <a:srgbClr val="45441B"/>
    <a:srgbClr val="99CCFF"/>
    <a:srgbClr val="FF9900"/>
    <a:srgbClr val="006666"/>
    <a:srgbClr val="336600"/>
    <a:srgbClr val="859B6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00"/>
    <p:restoredTop sz="9460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A4CC5-5165-4A98-91EE-9209257E2373}" type="datetimeFigureOut">
              <a:rPr lang="es-MX" smtClean="0"/>
              <a:pPr/>
              <a:t>14/02/2010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9915F-0177-43F8-9A18-333B169D6EE7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1</a:t>
            </a:fld>
            <a:endParaRPr lang="es-MX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10</a:t>
            </a:fld>
            <a:endParaRPr lang="es-MX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11</a:t>
            </a:fld>
            <a:endParaRPr lang="es-MX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12</a:t>
            </a:fld>
            <a:endParaRPr lang="es-MX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13</a:t>
            </a:fld>
            <a:endParaRPr lang="es-MX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14</a:t>
            </a:fld>
            <a:endParaRPr lang="es-MX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15</a:t>
            </a:fld>
            <a:endParaRPr lang="es-MX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2</a:t>
            </a:fld>
            <a:endParaRPr lang="es-MX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3</a:t>
            </a:fld>
            <a:endParaRPr lang="es-MX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4</a:t>
            </a:fld>
            <a:endParaRPr lang="es-MX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5</a:t>
            </a:fld>
            <a:endParaRPr lang="es-MX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6</a:t>
            </a:fld>
            <a:endParaRPr lang="es-MX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7</a:t>
            </a:fld>
            <a:endParaRPr lang="es-MX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8</a:t>
            </a:fld>
            <a:endParaRPr lang="es-MX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9915F-0177-43F8-9A18-333B169D6EE7}" type="slidenum">
              <a:rPr lang="es-MX" smtClean="0"/>
              <a:pPr/>
              <a:t>9</a:t>
            </a:fld>
            <a:endParaRPr lang="es-MX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1" y="5229225"/>
            <a:ext cx="7723188" cy="762000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1" y="6021388"/>
            <a:ext cx="7723188" cy="792162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781203-9E11-4CB9-A11A-A746671327E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AF83B9-B048-48F7-9037-0CAFC9F95D8A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34149" y="333375"/>
            <a:ext cx="1924051" cy="61912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62000" y="333375"/>
            <a:ext cx="5619751" cy="61912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ADA18-334E-4810-995E-12A805EBE89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EC5F5-3370-4F3B-A6B8-A54EBE0CE1A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08492-B347-4ABF-A801-AE10E33C3A5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62001" y="1773239"/>
            <a:ext cx="3771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86301" y="1773239"/>
            <a:ext cx="3771900" cy="4751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8F6CB-2F93-4F82-9283-0167C85B462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07054-8976-4D8B-BA3F-0950CF0E988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1AB13-6490-4B22-91EE-6AC0820274E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F7957-916E-489D-B1EA-14EB0CA4BB0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462F2-465C-4028-B15A-F3B6C7B8DD7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dirty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3D744-EB74-4C1B-8524-416383C37BB4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33375"/>
            <a:ext cx="7696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73239"/>
            <a:ext cx="7696200" cy="475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los estilos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5907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590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25908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Arial" charset="0"/>
              </a:defRPr>
            </a:lvl1pPr>
          </a:lstStyle>
          <a:p>
            <a:pPr>
              <a:defRPr/>
            </a:pPr>
            <a:fld id="{37948E72-E754-4EA7-B44C-3FA7D93FE2E6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2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5229225"/>
            <a:ext cx="8267728" cy="762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COMUNICACIÓN CORPORATIVA</a:t>
            </a: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214291"/>
            <a:ext cx="7953404" cy="6310336"/>
          </a:xfrm>
        </p:spPr>
        <p:txBody>
          <a:bodyPr/>
          <a:lstStyle/>
          <a:p>
            <a:pPr algn="just"/>
            <a:r>
              <a:rPr lang="es-MX" sz="2900" dirty="0" smtClean="0"/>
              <a:t>El autor finlandés Aberg afirma que         “toda actividad de la comunicación dentro de una organización debe estar integrada para poder alcanzar los objetivos y metas de la organización” (1990).</a:t>
            </a:r>
          </a:p>
          <a:p>
            <a:pPr algn="just"/>
            <a:r>
              <a:rPr lang="es-MX" sz="2900" dirty="0" smtClean="0"/>
              <a:t>Según Aberg la comunicación en la organización tiene cuatro funciones: “apoyar las operaciones centrales internas y externas”(regular). “Definir la organización y orientación del producto” (persuadir). “Informar al público interno y externo” (informar). “Socializar a los individuos en la organización “(integrar)</a:t>
            </a:r>
            <a:endParaRPr lang="es-MX" sz="29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214291"/>
            <a:ext cx="7696200" cy="6310336"/>
          </a:xfrm>
        </p:spPr>
        <p:txBody>
          <a:bodyPr/>
          <a:lstStyle/>
          <a:p>
            <a:pPr algn="just"/>
            <a:r>
              <a:rPr lang="es-MX" dirty="0" smtClean="0"/>
              <a:t>El esfuerzo por conseguir una mayor coordinación en la comunicación total surge de los especialistas del campo del diseño (real al logotipo de la empresa) y algo después , de los especialistas de la comunicación de Marketing (desde los años 50). La comunicación organizativa busca esta coherencia en el perfeccionamiento de la coordinación de los objetivos de la empresa y los objetivos de la comunicación.</a:t>
            </a:r>
          </a:p>
          <a:p>
            <a:endParaRPr lang="es-MX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214291"/>
            <a:ext cx="7696200" cy="6310336"/>
          </a:xfrm>
        </p:spPr>
        <p:txBody>
          <a:bodyPr/>
          <a:lstStyle/>
          <a:p>
            <a:pPr algn="just"/>
            <a:r>
              <a:rPr lang="es-MX" sz="4400" dirty="0" smtClean="0"/>
              <a:t>Coherencia total: filosofía que fundamenta esta idea, la que dirige la política de comunicaciones de la empresa desde dentro del triángulo: estrategia corporativa, identidad corporativa e imagen corporativa.</a:t>
            </a:r>
            <a:endParaRPr lang="es-MX" sz="44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COMUNICACIÓN CORPORATIVA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2400" dirty="0" smtClean="0"/>
              <a:t>“El enfoque integrado de toda la comunicación producida por una organización, dirigida a todos los públicos objetivos relevantes. Cada partida de comunicación debe transportar y acentuar la identidad corporativa”. (Blauw, 1994)</a:t>
            </a:r>
          </a:p>
          <a:p>
            <a:pPr algn="just"/>
            <a:r>
              <a:rPr lang="es-MX" sz="2400" dirty="0" smtClean="0"/>
              <a:t>“Instrumento de gestión  por medio del cual toda forma de comunicación interna y externa conscientemente utilizada, está armonizada tan efectiva y eficazmente como sea posible para crear una base favorable para las relaciones con los públicos de los que la empresa depende”. (Van Riel)</a:t>
            </a:r>
          </a:p>
          <a:p>
            <a:endParaRPr lang="es-MX" dirty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285729"/>
            <a:ext cx="7696200" cy="6238898"/>
          </a:xfrm>
        </p:spPr>
        <p:txBody>
          <a:bodyPr/>
          <a:lstStyle/>
          <a:p>
            <a:pPr algn="just"/>
            <a:r>
              <a:rPr lang="es-MX" sz="3300" dirty="0" smtClean="0"/>
              <a:t>Identidad Corporativa: “autorretrato de una organización, entradas o señales que ofrece por medio de su comportamiento, comunicación y simbolismo.</a:t>
            </a:r>
          </a:p>
          <a:p>
            <a:pPr algn="just"/>
            <a:r>
              <a:rPr lang="es-MX" sz="3300" dirty="0" smtClean="0"/>
              <a:t>Imagen Corporativa: significado por los que un objeto es conocido, y a través del cual la gente lo describe, recuerda y relaciona. Interacción de las creencia, ideas, sentimientos e impresiones de una persona sobre un objeto.</a:t>
            </a:r>
            <a:endParaRPr lang="es-MX" sz="3300" dirty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214291"/>
            <a:ext cx="7696200" cy="6310336"/>
          </a:xfrm>
        </p:spPr>
        <p:txBody>
          <a:bodyPr/>
          <a:lstStyle/>
          <a:p>
            <a:pPr algn="ctr">
              <a:buNone/>
            </a:pPr>
            <a:r>
              <a:rPr lang="es-MX" sz="4000" dirty="0" smtClean="0"/>
              <a:t>COMPILACIÓN DE:</a:t>
            </a:r>
          </a:p>
          <a:p>
            <a:endParaRPr lang="es-MX" dirty="0" smtClean="0"/>
          </a:p>
          <a:p>
            <a:endParaRPr lang="es-MX" dirty="0" smtClean="0"/>
          </a:p>
          <a:p>
            <a:pPr algn="just"/>
            <a:r>
              <a:rPr lang="es-MX" sz="4400" dirty="0" smtClean="0"/>
              <a:t>VAN RIEL, Cees B.M. Comunicación Corporativa. España: Prentice Hall, 2000.</a:t>
            </a:r>
            <a:endParaRPr lang="es-MX" sz="4400" dirty="0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/>
              <a:t>Razones que me animan a apostar por el nombre Comunicación</a:t>
            </a:r>
            <a:br>
              <a:rPr lang="es-MX" sz="3200" b="1" dirty="0" smtClean="0"/>
            </a:br>
            <a:r>
              <a:rPr lang="es-MX" sz="3200" b="1" dirty="0" smtClean="0"/>
              <a:t>Corporativa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5" y="1643051"/>
            <a:ext cx="8429684" cy="4751387"/>
          </a:xfrm>
        </p:spPr>
        <p:txBody>
          <a:bodyPr/>
          <a:lstStyle/>
          <a:p>
            <a:pPr algn="just"/>
            <a:r>
              <a:rPr lang="es-MX" sz="1900" b="1" dirty="0" smtClean="0"/>
              <a:t>En primer lugar, lleva consigo la palabra Comunicación, que es esencial. Pero, ya que esta palabra sola es insuficiente al usarse en múltiples ámbitos es necesario encontrarle un apellido.</a:t>
            </a:r>
          </a:p>
          <a:p>
            <a:pPr algn="just">
              <a:buNone/>
            </a:pPr>
            <a:endParaRPr lang="es-MX" sz="1900" b="1" dirty="0" smtClean="0"/>
          </a:p>
          <a:p>
            <a:pPr algn="just"/>
            <a:r>
              <a:rPr lang="es-MX" sz="1900" b="1" dirty="0" smtClean="0"/>
              <a:t>Y el apellido necesario es Corporativa, pues, si lo pensamos, podemos llegar a considerar como corporación a una empresa, una institución pública o privada, una ONG, un sindicato, al Ejército, a la Conferencia Episcopal...</a:t>
            </a:r>
          </a:p>
          <a:p>
            <a:pPr algn="just">
              <a:buNone/>
            </a:pPr>
            <a:endParaRPr lang="es-MX" sz="1900" b="1" dirty="0" smtClean="0"/>
          </a:p>
          <a:p>
            <a:pPr algn="just"/>
            <a:r>
              <a:rPr lang="es-MX" sz="1900" b="1" dirty="0" smtClean="0"/>
              <a:t>Todos hemos dicho que, cuando se trabaja en comunicación Corporativa, nuestra tarea se divide en dos: Comunicación Interna y Comunicación Externa, que unidas dan el producto: Comunicación Integral o Comunicación Global. El origen latino de la palabra Corporativa es corpus, que se vincula al todo.</a:t>
            </a:r>
            <a:endParaRPr lang="es-MX" sz="1900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285729"/>
            <a:ext cx="8501123" cy="6238897"/>
          </a:xfrm>
        </p:spPr>
        <p:txBody>
          <a:bodyPr/>
          <a:lstStyle/>
          <a:p>
            <a:pPr algn="just"/>
            <a:r>
              <a:rPr lang="es-MX" sz="2400" b="1" dirty="0" smtClean="0"/>
              <a:t>La palabra corporativa transmite ideas y sentimientos de homogeneidad, de algo compacto, de trabajo en equipo, de objetivos comunes, de contundencia, y sirve también de punto de referencia y guía de consulta válida en caso de conflicto o duda.</a:t>
            </a:r>
          </a:p>
          <a:p>
            <a:pPr algn="just">
              <a:buNone/>
            </a:pPr>
            <a:endParaRPr lang="es-MX" sz="2400" b="1" dirty="0" smtClean="0"/>
          </a:p>
          <a:p>
            <a:pPr algn="just"/>
            <a:r>
              <a:rPr lang="es-MX" sz="2400" b="1" dirty="0" smtClean="0"/>
              <a:t>Integración de tres formas de comunicación (comunicación total)</a:t>
            </a:r>
          </a:p>
          <a:p>
            <a:pPr algn="just">
              <a:buNone/>
            </a:pPr>
            <a:endParaRPr lang="es-MX" sz="2400" b="1" dirty="0" smtClean="0"/>
          </a:p>
          <a:p>
            <a:pPr algn="just"/>
            <a:r>
              <a:rPr lang="es-MX" sz="2400" b="1" dirty="0" smtClean="0"/>
              <a:t>La Comunicación Corporativa es hoy por hoy la herramienta estratégica necesaria para lograr un valor añadido que diferencie a la empresa dentro del entorno competitivo.</a:t>
            </a:r>
          </a:p>
          <a:p>
            <a:pPr algn="just">
              <a:buNone/>
            </a:pPr>
            <a:endParaRPr lang="es-MX" sz="2000" b="1" dirty="0" smtClean="0"/>
          </a:p>
          <a:p>
            <a:pPr algn="just"/>
            <a:endParaRPr lang="es-MX" sz="2000" b="1" dirty="0" smtClean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NÉLIDA\DOCENCIA\I_2010\Comunicación corporativa\textos de apoyo\apoyo_15_02_10\corporativa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0"/>
            <a:ext cx="7072362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4000" b="1" dirty="0" smtClean="0"/>
              <a:t>INTEGRACIÓN DE TRES FORMAS DE COMUNICACIÓN</a:t>
            </a:r>
            <a:endParaRPr lang="es-MX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Comunicación de dirección: </a:t>
            </a:r>
          </a:p>
          <a:p>
            <a:pPr algn="just">
              <a:buNone/>
            </a:pPr>
            <a:r>
              <a:rPr lang="es-MX" dirty="0" smtClean="0"/>
              <a:t>   Desarrollo de una visión compartida de la empresa dentro de la organización. Establecimiento y mantenimiento de la confianza al liderazgo de la organización. Inicio y dirección del proceso de cambio. Dar poder y motivación a los empleados.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214291"/>
            <a:ext cx="7696200" cy="6310336"/>
          </a:xfrm>
        </p:spPr>
        <p:txBody>
          <a:bodyPr/>
          <a:lstStyle/>
          <a:p>
            <a:r>
              <a:rPr lang="es-MX" sz="3600" b="1" dirty="0" smtClean="0"/>
              <a:t>Comunicación de Marketing:</a:t>
            </a:r>
          </a:p>
          <a:p>
            <a:pPr marL="0" algn="just">
              <a:buNone/>
            </a:pPr>
            <a:r>
              <a:rPr lang="es-MX" sz="3600" dirty="0" smtClean="0"/>
              <a:t>Contiene principalmente aquellas formas de comunicación que apoyan las ventas de bienes y servicios.</a:t>
            </a:r>
          </a:p>
          <a:p>
            <a:pPr marL="0" algn="just">
              <a:buNone/>
            </a:pPr>
            <a:r>
              <a:rPr lang="es-MX" sz="3600" dirty="0" smtClean="0"/>
              <a:t>Publicidad es el elemento dominante.</a:t>
            </a:r>
          </a:p>
          <a:p>
            <a:pPr marL="0" algn="just">
              <a:buNone/>
            </a:pPr>
            <a:r>
              <a:rPr lang="es-MX" sz="3600" dirty="0" smtClean="0"/>
              <a:t>La mayor parte del presupuesto se emplea en la comunicación de marketing (depende del tipo de entidad)</a:t>
            </a:r>
          </a:p>
          <a:p>
            <a:pPr>
              <a:buNone/>
            </a:pPr>
            <a:r>
              <a:rPr lang="es-MX" sz="3600" dirty="0" smtClean="0"/>
              <a:t>   </a:t>
            </a:r>
            <a:endParaRPr lang="es-MX" sz="36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NÉLIDA\DOCENCIA\I_2010\Comunicación corporativa\textos de apoyo\apoyo_15_02_10\corporativa2.jpg"/>
          <p:cNvPicPr>
            <a:picLocks noChangeAspect="1" noChangeArrowheads="1"/>
          </p:cNvPicPr>
          <p:nvPr/>
        </p:nvPicPr>
        <p:blipFill>
          <a:blip r:embed="rId3"/>
          <a:srcRect t="3361" r="3343" b="1916"/>
          <a:stretch>
            <a:fillRect/>
          </a:stretch>
        </p:blipFill>
        <p:spPr bwMode="auto">
          <a:xfrm>
            <a:off x="0" y="0"/>
            <a:ext cx="9144000" cy="68082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NÉLIDA\DOCENCIA\I_2010\Comunicación corporativa\textos de apoyo\apoyo_15_02_10\corporativa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143999" cy="679788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285720" y="5643578"/>
            <a:ext cx="250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Comunicación Total</a:t>
            </a:r>
            <a:endParaRPr lang="es-MX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b="1" dirty="0" smtClean="0"/>
              <a:t>DE LA FRAGMENTACIÓN A LA ARMONIZACIÓN</a:t>
            </a:r>
            <a:endParaRPr lang="es-MX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62000" y="1500175"/>
            <a:ext cx="7953404" cy="5024452"/>
          </a:xfrm>
        </p:spPr>
        <p:txBody>
          <a:bodyPr/>
          <a:lstStyle/>
          <a:p>
            <a:pPr algn="just"/>
            <a:r>
              <a:rPr lang="es-MX" sz="2600" dirty="0" smtClean="0"/>
              <a:t>Las bases del desarrollo de una política para mostrar una imagen consistente de la empresa a los públicos comenzó en los años 30 con la introducción de “manuales de estilo corporativo”.</a:t>
            </a:r>
          </a:p>
          <a:p>
            <a:pPr algn="just"/>
            <a:r>
              <a:rPr lang="es-MX" sz="2600" dirty="0" smtClean="0"/>
              <a:t>Desde los años 50 se intenta alcanzar un esfuerzo de integración dentro de la comunicación de Marketing.</a:t>
            </a:r>
          </a:p>
          <a:p>
            <a:pPr algn="just"/>
            <a:r>
              <a:rPr lang="es-MX" sz="2600" dirty="0" smtClean="0"/>
              <a:t>En comunicación organizativa: conectar las políticas de comunicación interna y externa. </a:t>
            </a:r>
          </a:p>
          <a:p>
            <a:pPr algn="just"/>
            <a:r>
              <a:rPr lang="es-MX" sz="2600" dirty="0" smtClean="0"/>
              <a:t>Ya existía una larga tradición de unificación de simbolismo corporativo (manual de estilo corporativo)</a:t>
            </a:r>
          </a:p>
          <a:p>
            <a:pPr algn="just"/>
            <a:endParaRPr lang="es-MX" sz="24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de diseño de piezas de puzzle resplandecientes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E8EDF2"/>
      </a:lt2>
      <a:accent1>
        <a:srgbClr val="D8E1EC"/>
      </a:accent1>
      <a:accent2>
        <a:srgbClr val="CFD795"/>
      </a:accent2>
      <a:accent3>
        <a:srgbClr val="AAAAAA"/>
      </a:accent3>
      <a:accent4>
        <a:srgbClr val="DADADA"/>
      </a:accent4>
      <a:accent5>
        <a:srgbClr val="E9EEF4"/>
      </a:accent5>
      <a:accent6>
        <a:srgbClr val="BBC387"/>
      </a:accent6>
      <a:hlink>
        <a:srgbClr val="D59F07"/>
      </a:hlink>
      <a:folHlink>
        <a:srgbClr val="94B26C"/>
      </a:folHlink>
    </a:clrScheme>
    <a:fontScheme name="Tema de Off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E8EDF2"/>
        </a:lt2>
        <a:accent1>
          <a:srgbClr val="D8E1EC"/>
        </a:accent1>
        <a:accent2>
          <a:srgbClr val="CFD795"/>
        </a:accent2>
        <a:accent3>
          <a:srgbClr val="AAAAAA"/>
        </a:accent3>
        <a:accent4>
          <a:srgbClr val="DADADA"/>
        </a:accent4>
        <a:accent5>
          <a:srgbClr val="E9EEF4"/>
        </a:accent5>
        <a:accent6>
          <a:srgbClr val="BBC387"/>
        </a:accent6>
        <a:hlink>
          <a:srgbClr val="D59F07"/>
        </a:hlink>
        <a:folHlink>
          <a:srgbClr val="94B26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de piezas de puzzle resplandecientes</Template>
  <TotalTime>112</TotalTime>
  <Words>790</Words>
  <Application>Microsoft Office PowerPoint</Application>
  <PresentationFormat>Presentación en pantalla (4:3)</PresentationFormat>
  <Paragraphs>54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Plantilla de diseño de piezas de puzzle resplandecientes</vt:lpstr>
      <vt:lpstr>COMUNICACIÓN CORPORATIVA</vt:lpstr>
      <vt:lpstr>Razones que me animan a apostar por el nombre Comunicación Corporativa</vt:lpstr>
      <vt:lpstr>Diapositiva 3</vt:lpstr>
      <vt:lpstr>Diapositiva 4</vt:lpstr>
      <vt:lpstr>INTEGRACIÓN DE TRES FORMAS DE COMUNICACIÓN</vt:lpstr>
      <vt:lpstr>Diapositiva 6</vt:lpstr>
      <vt:lpstr>Diapositiva 7</vt:lpstr>
      <vt:lpstr>Diapositiva 8</vt:lpstr>
      <vt:lpstr>DE LA FRAGMENTACIÓN A LA ARMONIZACIÓN</vt:lpstr>
      <vt:lpstr>Diapositiva 10</vt:lpstr>
      <vt:lpstr>Diapositiva 11</vt:lpstr>
      <vt:lpstr>Diapositiva 12</vt:lpstr>
      <vt:lpstr>COMUNICACIÓN CORPORATIVA</vt:lpstr>
      <vt:lpstr>Diapositiva 14</vt:lpstr>
      <vt:lpstr>Diapositiva 15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User</cp:lastModifiedBy>
  <cp:revision>20</cp:revision>
  <dcterms:created xsi:type="dcterms:W3CDTF">2010-02-08T16:02:53Z</dcterms:created>
  <dcterms:modified xsi:type="dcterms:W3CDTF">2010-02-15T01:11:28Z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TC011407993082</vt:lpwstr>
  </property>
</Properties>
</file>