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78754C-2027-4439-BE6F-B6E428EA7084}" type="datetimeFigureOut">
              <a:rPr lang="es-MX" smtClean="0"/>
              <a:pPr/>
              <a:t>08/03/2010</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FF437C-6D3C-477E-B467-3E3254D2231C}"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1</a:t>
            </a:fld>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10</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11</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12</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4</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5</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6</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7</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8</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37FF437C-6D3C-477E-B467-3E3254D2231C}" type="slidenum">
              <a:rPr lang="es-MX" smtClean="0"/>
              <a:pPr/>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BF8D4F3F-F211-4A7A-AC80-1C1985F3DC58}" type="datetimeFigureOut">
              <a:rPr lang="es-MX" smtClean="0"/>
              <a:pPr/>
              <a:t>08/03/2010</a:t>
            </a:fld>
            <a:endParaRPr lang="es-MX"/>
          </a:p>
        </p:txBody>
      </p:sp>
      <p:sp>
        <p:nvSpPr>
          <p:cNvPr id="17" name="16 Marcador de pie de página"/>
          <p:cNvSpPr>
            <a:spLocks noGrp="1"/>
          </p:cNvSpPr>
          <p:nvPr>
            <p:ph type="ftr" sz="quarter" idx="11"/>
          </p:nvPr>
        </p:nvSpPr>
        <p:spPr>
          <a:xfrm>
            <a:off x="5410200" y="4205288"/>
            <a:ext cx="1295400" cy="457200"/>
          </a:xfrm>
        </p:spPr>
        <p:txBody>
          <a:bodyPr/>
          <a:lstStyle/>
          <a:p>
            <a:endParaRPr lang="es-MX"/>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9A6CE85-181B-4747-8DFF-208A5012353B}"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BF8D4F3F-F211-4A7A-AC80-1C1985F3DC58}" type="datetimeFigureOut">
              <a:rPr lang="es-MX" smtClean="0"/>
              <a:pPr/>
              <a:t>08/03/2010</a:t>
            </a:fld>
            <a:endParaRPr lang="es-MX"/>
          </a:p>
        </p:txBody>
      </p:sp>
      <p:sp>
        <p:nvSpPr>
          <p:cNvPr id="27" name="26 Marcador de número de diapositiva"/>
          <p:cNvSpPr>
            <a:spLocks noGrp="1"/>
          </p:cNvSpPr>
          <p:nvPr>
            <p:ph type="sldNum" sz="quarter" idx="11"/>
          </p:nvPr>
        </p:nvSpPr>
        <p:spPr/>
        <p:txBody>
          <a:bodyPr rtlCol="0"/>
          <a:lstStyle/>
          <a:p>
            <a:fld id="{B9A6CE85-181B-4747-8DFF-208A5012353B}" type="slidenum">
              <a:rPr lang="es-MX" smtClean="0"/>
              <a:pPr/>
              <a:t>‹Nº›</a:t>
            </a:fld>
            <a:endParaRPr lang="es-MX"/>
          </a:p>
        </p:txBody>
      </p:sp>
      <p:sp>
        <p:nvSpPr>
          <p:cNvPr id="28" name="2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BF8D4F3F-F211-4A7A-AC80-1C1985F3DC58}" type="datetimeFigureOut">
              <a:rPr lang="es-MX" smtClean="0"/>
              <a:pPr/>
              <a:t>08/03/2010</a:t>
            </a:fld>
            <a:endParaRPr lang="es-MX"/>
          </a:p>
        </p:txBody>
      </p:sp>
      <p:sp>
        <p:nvSpPr>
          <p:cNvPr id="4" name="3 Marcador de pie de página"/>
          <p:cNvSpPr>
            <a:spLocks noGrp="1"/>
          </p:cNvSpPr>
          <p:nvPr>
            <p:ph type="ftr" sz="quarter" idx="11"/>
          </p:nvPr>
        </p:nvSpPr>
        <p:spPr>
          <a:xfrm>
            <a:off x="5257800" y="612648"/>
            <a:ext cx="1325880" cy="457200"/>
          </a:xfrm>
        </p:spPr>
        <p:txBody>
          <a:bodyPr/>
          <a:lstStyle/>
          <a:p>
            <a:endParaRPr lang="es-MX"/>
          </a:p>
        </p:txBody>
      </p:sp>
      <p:sp>
        <p:nvSpPr>
          <p:cNvPr id="5" name="4 Marcador de número de diapositiva"/>
          <p:cNvSpPr>
            <a:spLocks noGrp="1"/>
          </p:cNvSpPr>
          <p:nvPr>
            <p:ph type="sldNum" sz="quarter" idx="12"/>
          </p:nvPr>
        </p:nvSpPr>
        <p:spPr>
          <a:xfrm>
            <a:off x="8174736" y="2272"/>
            <a:ext cx="762000" cy="365760"/>
          </a:xfrm>
        </p:spPr>
        <p:txBody>
          <a:bodyPr/>
          <a:lstStyle/>
          <a:p>
            <a:fld id="{B9A6CE85-181B-4747-8DFF-208A5012353B}"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F8D4F3F-F211-4A7A-AC80-1C1985F3DC58}" type="datetimeFigureOut">
              <a:rPr lang="es-MX" smtClean="0"/>
              <a:pPr/>
              <a:t>08/03/2010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A6CE85-181B-4747-8DFF-208A5012353B}"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F8D4F3F-F211-4A7A-AC80-1C1985F3DC58}" type="datetimeFigureOut">
              <a:rPr lang="es-MX" smtClean="0"/>
              <a:pPr/>
              <a:t>08/03/2010</a:t>
            </a:fld>
            <a:endParaRPr lang="es-MX"/>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MX"/>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9A6CE85-181B-4747-8DFF-208A5012353B}"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357298"/>
            <a:ext cx="8458200" cy="1470025"/>
          </a:xfrm>
        </p:spPr>
        <p:txBody>
          <a:bodyPr>
            <a:noAutofit/>
          </a:bodyPr>
          <a:lstStyle/>
          <a:p>
            <a:pPr algn="ctr"/>
            <a:r>
              <a:rPr lang="es-MX" sz="4800" dirty="0" smtClean="0"/>
              <a:t>COMUNICACIÓN INTERNA Y EXTERNA</a:t>
            </a:r>
            <a:endParaRPr lang="es-MX" sz="4800" dirty="0"/>
          </a:p>
        </p:txBody>
      </p:sp>
      <p:sp>
        <p:nvSpPr>
          <p:cNvPr id="3" name="2 Subtítulo"/>
          <p:cNvSpPr>
            <a:spLocks noGrp="1"/>
          </p:cNvSpPr>
          <p:nvPr>
            <p:ph type="subTitle" idx="1"/>
          </p:nvPr>
        </p:nvSpPr>
        <p:spPr/>
        <p:txBody>
          <a:bodyPr>
            <a:normAutofit/>
          </a:bodyPr>
          <a:lstStyle/>
          <a:p>
            <a:pPr algn="r"/>
            <a:r>
              <a:rPr lang="es-MX" sz="3200" dirty="0" smtClean="0"/>
              <a:t>PILARES </a:t>
            </a:r>
            <a:r>
              <a:rPr lang="es-MX" sz="3200" dirty="0" smtClean="0"/>
              <a:t>DE LO CORPORATIVO DESDE UNA VISIÓN GLOBAL</a:t>
            </a:r>
            <a:endParaRPr lang="es-MX" sz="3200" dirty="0"/>
          </a:p>
        </p:txBody>
      </p:sp>
      <p:pic>
        <p:nvPicPr>
          <p:cNvPr id="4" name="3 Imagen" descr="comunicacion-corporativa.jpg"/>
          <p:cNvPicPr>
            <a:picLocks noChangeAspect="1"/>
          </p:cNvPicPr>
          <p:nvPr/>
        </p:nvPicPr>
        <p:blipFill>
          <a:blip r:embed="rId3"/>
          <a:stretch>
            <a:fillRect/>
          </a:stretch>
        </p:blipFill>
        <p:spPr>
          <a:xfrm>
            <a:off x="5572132" y="4143380"/>
            <a:ext cx="3362340" cy="252175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14356"/>
            <a:ext cx="8229600" cy="1066800"/>
          </a:xfrm>
        </p:spPr>
        <p:txBody>
          <a:bodyPr>
            <a:normAutofit/>
          </a:bodyPr>
          <a:lstStyle/>
          <a:p>
            <a:pPr algn="ctr"/>
            <a:r>
              <a:rPr lang="es-MX" sz="3200" b="1" dirty="0" smtClean="0"/>
              <a:t>MAPA DE LOS PÚBLICOS EN COMUNICACIÓN INTERNA</a:t>
            </a:r>
            <a:endParaRPr lang="es-MX" sz="3200" b="1" dirty="0"/>
          </a:p>
        </p:txBody>
      </p:sp>
      <p:sp>
        <p:nvSpPr>
          <p:cNvPr id="3" name="2 Marcador de contenido"/>
          <p:cNvSpPr>
            <a:spLocks noGrp="1"/>
          </p:cNvSpPr>
          <p:nvPr>
            <p:ph idx="1"/>
          </p:nvPr>
        </p:nvSpPr>
        <p:spPr>
          <a:xfrm>
            <a:off x="457200" y="1928802"/>
            <a:ext cx="8229600" cy="4645734"/>
          </a:xfrm>
        </p:spPr>
        <p:txBody>
          <a:bodyPr>
            <a:normAutofit fontScale="92500" lnSpcReduction="10000"/>
          </a:bodyPr>
          <a:lstStyle/>
          <a:p>
            <a:pPr algn="just"/>
            <a:r>
              <a:rPr lang="es-MX" sz="2400" dirty="0" smtClean="0"/>
              <a:t>Organización, pequeña o más compleja está formada por una variedad de individuos que no tienen porque compartir interese.</a:t>
            </a:r>
          </a:p>
          <a:p>
            <a:pPr algn="just"/>
            <a:r>
              <a:rPr lang="es-MX" sz="2400" dirty="0" smtClean="0"/>
              <a:t>Agrupación de estas personas en grupos de afinidad es una premisa es una premisa fundamental de la eficacia comunicativa.</a:t>
            </a:r>
          </a:p>
          <a:p>
            <a:pPr algn="just"/>
            <a:r>
              <a:rPr lang="es-MX" sz="2400" dirty="0" smtClean="0"/>
              <a:t>Eficacia de la Comunicación Interna es proporcional al grado de segmentación de los públicos a los que se dirige.</a:t>
            </a:r>
          </a:p>
          <a:p>
            <a:pPr algn="just">
              <a:buNone/>
            </a:pPr>
            <a:endParaRPr lang="es-MX" sz="2400" dirty="0" smtClean="0"/>
          </a:p>
          <a:p>
            <a:pPr algn="ctr">
              <a:buNone/>
            </a:pPr>
            <a:r>
              <a:rPr lang="es-MX" sz="2400" dirty="0" smtClean="0"/>
              <a:t>¿Cuáles son los principales grupos que interesan a la organización?</a:t>
            </a:r>
          </a:p>
          <a:p>
            <a:pPr algn="ctr">
              <a:buNone/>
            </a:pPr>
            <a:endParaRPr lang="es-MX" sz="2400" dirty="0" smtClean="0"/>
          </a:p>
          <a:p>
            <a:pPr algn="ctr">
              <a:buNone/>
            </a:pPr>
            <a:r>
              <a:rPr lang="es-MX" sz="2400" dirty="0" smtClean="0"/>
              <a:t>REALIZAR UN MAPA DE PÚBLICOS</a:t>
            </a:r>
          </a:p>
          <a:p>
            <a:pPr algn="ctr"/>
            <a:endParaRPr lang="es-MX"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860180"/>
          </a:xfrm>
        </p:spPr>
        <p:txBody>
          <a:bodyPr/>
          <a:lstStyle/>
          <a:p>
            <a:pPr>
              <a:buNone/>
            </a:pPr>
            <a:r>
              <a:rPr lang="es-MX" dirty="0" smtClean="0"/>
              <a:t>(Prototipo: Villafañe)</a:t>
            </a:r>
          </a:p>
          <a:p>
            <a:pPr>
              <a:buNone/>
            </a:pPr>
            <a:endParaRPr lang="es-MX" dirty="0" smtClean="0"/>
          </a:p>
          <a:p>
            <a:r>
              <a:rPr lang="es-MX" sz="3200" dirty="0" smtClean="0"/>
              <a:t>Miembros del Consejo de Administración.</a:t>
            </a:r>
          </a:p>
          <a:p>
            <a:r>
              <a:rPr lang="es-MX" sz="3200" dirty="0" smtClean="0"/>
              <a:t>Directores de Área.</a:t>
            </a:r>
          </a:p>
          <a:p>
            <a:r>
              <a:rPr lang="es-MX" sz="3200" dirty="0" smtClean="0"/>
              <a:t>Resto del personal directivo.</a:t>
            </a:r>
          </a:p>
          <a:p>
            <a:r>
              <a:rPr lang="es-MX" sz="3200" dirty="0" smtClean="0"/>
              <a:t>Potenciales elevados de la organización.</a:t>
            </a:r>
          </a:p>
          <a:p>
            <a:r>
              <a:rPr lang="es-MX" sz="3200" dirty="0" smtClean="0"/>
              <a:t>Mandos intermedios.</a:t>
            </a:r>
          </a:p>
          <a:p>
            <a:r>
              <a:rPr lang="es-MX" sz="3200" dirty="0" smtClean="0"/>
              <a:t>Personal de contacto.</a:t>
            </a:r>
          </a:p>
          <a:p>
            <a:r>
              <a:rPr lang="es-MX" sz="3200" dirty="0" smtClean="0"/>
              <a:t>Personal Comercial.</a:t>
            </a:r>
          </a:p>
          <a:p>
            <a:r>
              <a:rPr lang="es-MX" sz="3200" dirty="0" smtClean="0"/>
              <a:t>Resto del personal</a:t>
            </a:r>
            <a:r>
              <a:rPr lang="es-MX" dirty="0" smtClean="0"/>
              <a:t>.</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785794"/>
            <a:ext cx="8229600" cy="1066800"/>
          </a:xfrm>
        </p:spPr>
        <p:txBody>
          <a:bodyPr>
            <a:noAutofit/>
          </a:bodyPr>
          <a:lstStyle/>
          <a:p>
            <a:pPr algn="ctr"/>
            <a:r>
              <a:rPr lang="es-MX" sz="3600" dirty="0" smtClean="0"/>
              <a:t>Variables de configuración de los públicos</a:t>
            </a:r>
            <a:endParaRPr lang="es-MX" sz="3600" dirty="0"/>
          </a:p>
        </p:txBody>
      </p:sp>
      <p:sp>
        <p:nvSpPr>
          <p:cNvPr id="3" name="2 Marcador de contenido"/>
          <p:cNvSpPr>
            <a:spLocks noGrp="1"/>
          </p:cNvSpPr>
          <p:nvPr>
            <p:ph idx="1"/>
          </p:nvPr>
        </p:nvSpPr>
        <p:spPr>
          <a:xfrm>
            <a:off x="457200" y="1928802"/>
            <a:ext cx="8229600" cy="4645734"/>
          </a:xfrm>
        </p:spPr>
        <p:txBody>
          <a:bodyPr/>
          <a:lstStyle/>
          <a:p>
            <a:r>
              <a:rPr lang="es-MX" dirty="0" smtClean="0"/>
              <a:t>Dimensión estratégica.</a:t>
            </a:r>
          </a:p>
          <a:p>
            <a:r>
              <a:rPr lang="es-MX" dirty="0" smtClean="0"/>
              <a:t>Intereses económicos.</a:t>
            </a:r>
          </a:p>
          <a:p>
            <a:r>
              <a:rPr lang="es-MX" dirty="0" smtClean="0"/>
              <a:t>Capacidad de influencia en la opinión pública.</a:t>
            </a:r>
          </a:p>
          <a:p>
            <a:r>
              <a:rPr lang="es-MX" dirty="0" smtClean="0"/>
              <a:t>Transmisión directa de la imagen.</a:t>
            </a:r>
          </a:p>
          <a:p>
            <a:r>
              <a:rPr lang="es-MX" dirty="0" smtClean="0"/>
              <a:t>Necesidad de información funcional y composición interna.</a:t>
            </a:r>
          </a:p>
          <a:p>
            <a:pPr algn="ctr">
              <a:buNone/>
            </a:pPr>
            <a:endParaRPr lang="es-MX" dirty="0" smtClean="0"/>
          </a:p>
          <a:p>
            <a:pPr algn="ctr">
              <a:buNone/>
            </a:pPr>
            <a:r>
              <a:rPr lang="es-MX" dirty="0" smtClean="0"/>
              <a:t>CADA ORGANIZACIÓN GENERA SUS PROPIOS PÚBLICOS</a:t>
            </a:r>
          </a:p>
          <a:p>
            <a:pPr>
              <a:buNone/>
            </a:pP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85794"/>
            <a:ext cx="8229600" cy="1066800"/>
          </a:xfrm>
        </p:spPr>
        <p:txBody>
          <a:bodyPr/>
          <a:lstStyle/>
          <a:p>
            <a:pPr algn="ctr"/>
            <a:r>
              <a:rPr lang="es-MX" b="1" dirty="0" smtClean="0"/>
              <a:t>COMUNICACIÓN INTERNA</a:t>
            </a:r>
            <a:endParaRPr lang="es-MX" b="1" dirty="0"/>
          </a:p>
        </p:txBody>
      </p:sp>
      <p:sp>
        <p:nvSpPr>
          <p:cNvPr id="3" name="2 Marcador de contenido"/>
          <p:cNvSpPr>
            <a:spLocks noGrp="1"/>
          </p:cNvSpPr>
          <p:nvPr>
            <p:ph idx="1"/>
          </p:nvPr>
        </p:nvSpPr>
        <p:spPr>
          <a:xfrm>
            <a:off x="428596" y="1785926"/>
            <a:ext cx="8229600" cy="4325112"/>
          </a:xfrm>
        </p:spPr>
        <p:txBody>
          <a:bodyPr>
            <a:normAutofit/>
          </a:bodyPr>
          <a:lstStyle/>
          <a:p>
            <a:pPr algn="just"/>
            <a:r>
              <a:rPr lang="es-MX" sz="1800" b="1" dirty="0" smtClean="0"/>
              <a:t>La Comunicación Interna, dentro de la disciplina de la Comunicación Corporativa, es aquella que trabaja en la concepción y desarrollo de la cultura corporativa de la empresa.</a:t>
            </a:r>
          </a:p>
          <a:p>
            <a:pPr algn="just">
              <a:buNone/>
            </a:pPr>
            <a:endParaRPr lang="es-MX" sz="1800" b="1" dirty="0" smtClean="0"/>
          </a:p>
          <a:p>
            <a:pPr algn="just"/>
            <a:r>
              <a:rPr lang="es-MX" sz="1800" b="1" dirty="0" smtClean="0"/>
              <a:t>Los departamentos de Comunicación manejan y concretan las estrategias básicas para trasladar a los diferentes miembros de la organización los mensajes y contenidos cualitativos que, puestos en circulación, ayudan a alcanzar los objetivos definidos.</a:t>
            </a:r>
          </a:p>
          <a:p>
            <a:pPr algn="just"/>
            <a:endParaRPr lang="es-MX" sz="1800" b="1" dirty="0" smtClean="0"/>
          </a:p>
          <a:p>
            <a:pPr algn="just"/>
            <a:r>
              <a:rPr lang="es-MX" sz="1800" b="1" dirty="0" smtClean="0"/>
              <a:t>No debemos confundir la Comunicación Interna con los Sistemas de Información, ya que la misión de éstos últimos se centra en la organización y el control de las secuencias por donde circulan los datos necesarios para desarrollar los diferentes procesos propios de la gerencia empresarial.</a:t>
            </a:r>
            <a:endParaRPr lang="es-MX"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FINALIDADES DE LA COMUNICACIÓN INTERNA</a:t>
            </a:r>
            <a:endParaRPr lang="es-MX" dirty="0"/>
          </a:p>
        </p:txBody>
      </p:sp>
      <p:sp>
        <p:nvSpPr>
          <p:cNvPr id="3" name="2 Marcador de contenido"/>
          <p:cNvSpPr>
            <a:spLocks noGrp="1"/>
          </p:cNvSpPr>
          <p:nvPr>
            <p:ph idx="1"/>
          </p:nvPr>
        </p:nvSpPr>
        <p:spPr/>
        <p:txBody>
          <a:bodyPr/>
          <a:lstStyle/>
          <a:p>
            <a:pPr>
              <a:buNone/>
            </a:pPr>
            <a:r>
              <a:rPr lang="es-MX" dirty="0" smtClean="0"/>
              <a:t>Diversas según los autores, entre ellas:</a:t>
            </a:r>
          </a:p>
          <a:p>
            <a:r>
              <a:rPr lang="es-MX" dirty="0" smtClean="0"/>
              <a:t>Organización del trabajo.</a:t>
            </a:r>
          </a:p>
          <a:p>
            <a:r>
              <a:rPr lang="es-MX" dirty="0" smtClean="0"/>
              <a:t>Integración y motivación de los miembros de la organización.</a:t>
            </a:r>
          </a:p>
          <a:p>
            <a:r>
              <a:rPr lang="es-MX" dirty="0" smtClean="0"/>
              <a:t>Crear imagen corporativa.</a:t>
            </a:r>
          </a:p>
          <a:p>
            <a:r>
              <a:rPr lang="es-MX" dirty="0" smtClean="0"/>
              <a:t>Implicar a la organización en el desarrollo de su visión estratégica.</a:t>
            </a:r>
          </a:p>
          <a:p>
            <a:r>
              <a:rPr lang="es-MX" dirty="0" smtClean="0"/>
              <a:t>Proyectar una imagen positiva más allá de los ámbitos naturales de la compañía.</a:t>
            </a:r>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788742"/>
          </a:xfrm>
        </p:spPr>
        <p:txBody>
          <a:bodyPr/>
          <a:lstStyle/>
          <a:p>
            <a:pPr algn="just"/>
            <a:r>
              <a:rPr lang="es-MX" dirty="0" smtClean="0"/>
              <a:t>Equilibrar la información descendente, ascendente y horizontal.</a:t>
            </a:r>
          </a:p>
          <a:p>
            <a:pPr algn="just"/>
            <a:r>
              <a:rPr lang="es-MX" dirty="0" smtClean="0"/>
              <a:t>Implicar al personal en el proyecto de la empresa.</a:t>
            </a:r>
          </a:p>
          <a:p>
            <a:pPr algn="just"/>
            <a:r>
              <a:rPr lang="es-MX" dirty="0" smtClean="0"/>
              <a:t>Consolidar un estilo de dirección acorde con la cultura corporativa.</a:t>
            </a:r>
          </a:p>
          <a:p>
            <a:pPr algn="just"/>
            <a:r>
              <a:rPr lang="es-MX" dirty="0" smtClean="0"/>
              <a:t>Favorecer la adecuación al cambio.</a:t>
            </a:r>
          </a:p>
          <a:p>
            <a:pPr algn="just"/>
            <a:r>
              <a:rPr lang="es-MX" dirty="0" smtClean="0"/>
              <a:t>Investigar.</a:t>
            </a:r>
          </a:p>
          <a:p>
            <a:pPr algn="just"/>
            <a:r>
              <a:rPr lang="es-MX" dirty="0" smtClean="0"/>
              <a:t>Orientar sobre aspectos de la empresa importantes para la gestión.</a:t>
            </a:r>
          </a:p>
          <a:p>
            <a:pPr algn="just"/>
            <a:r>
              <a:rPr lang="es-MX" dirty="0" smtClean="0"/>
              <a:t>Cubrir las necesidades de información del público interno.</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788742"/>
          </a:xfrm>
        </p:spPr>
        <p:txBody>
          <a:bodyPr>
            <a:normAutofit lnSpcReduction="10000"/>
          </a:bodyPr>
          <a:lstStyle/>
          <a:p>
            <a:pPr algn="just"/>
            <a:r>
              <a:rPr lang="es-MX" dirty="0" smtClean="0"/>
              <a:t>Animar y coordinar.</a:t>
            </a:r>
          </a:p>
          <a:p>
            <a:pPr algn="just"/>
            <a:r>
              <a:rPr lang="es-MX" dirty="0" smtClean="0"/>
              <a:t>Organizar campañas.</a:t>
            </a:r>
          </a:p>
          <a:p>
            <a:pPr algn="just"/>
            <a:r>
              <a:rPr lang="es-MX" dirty="0" smtClean="0"/>
              <a:t>Formar: favorecer el perfeccionamiento y las capacidades de comunicación.</a:t>
            </a:r>
          </a:p>
          <a:p>
            <a:pPr algn="just"/>
            <a:endParaRPr lang="es-MX" dirty="0" smtClean="0"/>
          </a:p>
          <a:p>
            <a:pPr algn="ctr">
              <a:buNone/>
            </a:pPr>
            <a:r>
              <a:rPr lang="es-MX" b="1" dirty="0" smtClean="0"/>
              <a:t>INSTRUMENTO AL SERVICIO DE LA GESTIÓN</a:t>
            </a:r>
          </a:p>
          <a:p>
            <a:pPr algn="just"/>
            <a:r>
              <a:rPr lang="es-MX" dirty="0" smtClean="0"/>
              <a:t>Cómo hacer en la organización: herramientas de dirección y administración.</a:t>
            </a:r>
          </a:p>
          <a:p>
            <a:pPr algn="just"/>
            <a:r>
              <a:rPr lang="es-MX" dirty="0" smtClean="0"/>
              <a:t>Cómo pensar en la organización: vehículo de la cultura corporativa.</a:t>
            </a:r>
          </a:p>
          <a:p>
            <a:pPr algn="just"/>
            <a:r>
              <a:rPr lang="es-MX" dirty="0" smtClean="0"/>
              <a:t>Cómo mostrarse en la organización: instrumento de Comunicación externa.</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857232"/>
            <a:ext cx="8229600" cy="1066800"/>
          </a:xfrm>
        </p:spPr>
        <p:txBody>
          <a:bodyPr>
            <a:normAutofit fontScale="90000"/>
          </a:bodyPr>
          <a:lstStyle/>
          <a:p>
            <a:pPr algn="ctr"/>
            <a:r>
              <a:rPr lang="es-MX" dirty="0" smtClean="0"/>
              <a:t>COMUNICACIÓN INTERNA EN EL ORGANIGRAMA DIRECTIVO</a:t>
            </a:r>
            <a:endParaRPr lang="es-MX" dirty="0"/>
          </a:p>
        </p:txBody>
      </p:sp>
      <p:sp>
        <p:nvSpPr>
          <p:cNvPr id="3" name="2 Marcador de contenido"/>
          <p:cNvSpPr>
            <a:spLocks noGrp="1"/>
          </p:cNvSpPr>
          <p:nvPr>
            <p:ph idx="1"/>
          </p:nvPr>
        </p:nvSpPr>
        <p:spPr>
          <a:xfrm>
            <a:off x="428596" y="2071678"/>
            <a:ext cx="8229600" cy="4325112"/>
          </a:xfrm>
        </p:spPr>
        <p:txBody>
          <a:bodyPr/>
          <a:lstStyle/>
          <a:p>
            <a:pPr algn="just"/>
            <a:r>
              <a:rPr lang="es-MX" dirty="0" smtClean="0"/>
              <a:t>Su tardía asunción, implica diversidad de opiniones sobre qué departamento concreto debe asumir la responsabilidad de gestionarla.</a:t>
            </a:r>
          </a:p>
          <a:p>
            <a:pPr algn="just"/>
            <a:r>
              <a:rPr lang="es-MX" dirty="0" smtClean="0"/>
              <a:t>Debería estar bajo la responsabilidad de quién lidera la comunicación externa.</a:t>
            </a:r>
          </a:p>
          <a:p>
            <a:pPr algn="just"/>
            <a:r>
              <a:rPr lang="es-MX" dirty="0" smtClean="0"/>
              <a:t>Recordad organización bajo una visión global.</a:t>
            </a:r>
          </a:p>
          <a:p>
            <a:pPr algn="just"/>
            <a:r>
              <a:rPr lang="es-MX" dirty="0" smtClean="0"/>
              <a:t>Lo comunicativo siempre debería depender de la alta dirección.</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788742"/>
          </a:xfrm>
        </p:spPr>
        <p:txBody>
          <a:bodyPr>
            <a:normAutofit/>
          </a:bodyPr>
          <a:lstStyle/>
          <a:p>
            <a:pPr algn="just"/>
            <a:r>
              <a:rPr lang="es-MX" sz="2400" dirty="0" smtClean="0"/>
              <a:t>Si contemplamos el organigrama tradicional de una empresa con una actividad igualmente tradicional, podemos afirmar que la Comunicación Interna conecta las direcciones de Comunicación Corporativa y de Recursos Humanos, a las que habría que unir la Dirección Técnica, que sería la encargada de desarrollar la infraestructura informática básica que facilite la comunicación en el interior de las empresas, esto es, las Intranets.  </a:t>
            </a:r>
          </a:p>
          <a:p>
            <a:pPr algn="just"/>
            <a:endParaRPr lang="es-MX" sz="2400" dirty="0" smtClean="0"/>
          </a:p>
          <a:p>
            <a:pPr algn="just"/>
            <a:r>
              <a:rPr lang="es-MX" sz="2400" dirty="0" smtClean="0"/>
              <a:t>El grado de conexión de este triángulo estará orquestado, como  ocurre también en la Comunicación Externa, por la batuta de la Dirección General.</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717304"/>
          </a:xfrm>
        </p:spPr>
        <p:txBody>
          <a:bodyPr>
            <a:normAutofit/>
          </a:bodyPr>
          <a:lstStyle/>
          <a:p>
            <a:pPr algn="just"/>
            <a:r>
              <a:rPr lang="es-MX" dirty="0" smtClean="0"/>
              <a:t>En la Comunicación Interna se incluye en principio toda la organización. La gestión de los flujos internos de información no es responsabilidad única de la Dirección de Comunicación Corporativa, como tampoco lo sería de la Técnica. La idea que se pretende promover es que la responsabilidad de favorecer la comunicación es de todos los miembros de la organización, si bien existen áreas como las citadas aquí que tutelan directamente esta actividad.</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502990"/>
          </a:xfrm>
        </p:spPr>
        <p:txBody>
          <a:bodyPr>
            <a:normAutofit/>
          </a:bodyPr>
          <a:lstStyle/>
          <a:p>
            <a:pPr algn="just"/>
            <a:r>
              <a:rPr lang="es-MX" sz="3200" dirty="0" smtClean="0"/>
              <a:t>A este esquema básico hay que añadir que, en cada empresa, se ponen en marcha una serie de flujos en los que la responsabilidad de la comunicación es de las áreas implicadas en cada momento. Imaginemos, por ejemplo, la gestión de la facturación, que concierne a Comercial, Finanzas y Producción. Estas direcciones deben asumir, por lo tanto, la responsabilidad de informar y comunicar.</a:t>
            </a:r>
            <a:endParaRPr lang="es-MX"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71</TotalTime>
  <Words>776</Words>
  <Application>Microsoft Office PowerPoint</Application>
  <PresentationFormat>Presentación en pantalla (4:3)</PresentationFormat>
  <Paragraphs>78</Paragraphs>
  <Slides>12</Slides>
  <Notes>12</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Urbano</vt:lpstr>
      <vt:lpstr>COMUNICACIÓN INTERNA Y EXTERNA</vt:lpstr>
      <vt:lpstr>COMUNICACIÓN INTERNA</vt:lpstr>
      <vt:lpstr>FINALIDADES DE LA COMUNICACIÓN INTERNA</vt:lpstr>
      <vt:lpstr>Diapositiva 4</vt:lpstr>
      <vt:lpstr>Diapositiva 5</vt:lpstr>
      <vt:lpstr>COMUNICACIÓN INTERNA EN EL ORGANIGRAMA DIRECTIVO</vt:lpstr>
      <vt:lpstr>Diapositiva 7</vt:lpstr>
      <vt:lpstr>Diapositiva 8</vt:lpstr>
      <vt:lpstr>Diapositiva 9</vt:lpstr>
      <vt:lpstr>MAPA DE LOS PÚBLICOS EN COMUNICACIÓN INTERNA</vt:lpstr>
      <vt:lpstr>Diapositiva 11</vt:lpstr>
      <vt:lpstr>Variables de configuración de los públicos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INTERNA Y EXTERNA</dc:title>
  <dc:creator>User</dc:creator>
  <cp:lastModifiedBy>User</cp:lastModifiedBy>
  <cp:revision>11</cp:revision>
  <dcterms:created xsi:type="dcterms:W3CDTF">2010-03-01T15:13:14Z</dcterms:created>
  <dcterms:modified xsi:type="dcterms:W3CDTF">2010-03-08T12:16:01Z</dcterms:modified>
</cp:coreProperties>
</file>